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57" r:id="rId3"/>
    <p:sldId id="291" r:id="rId4"/>
    <p:sldId id="292" r:id="rId5"/>
    <p:sldId id="293" r:id="rId6"/>
    <p:sldId id="295" r:id="rId7"/>
    <p:sldId id="294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51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1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7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7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0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ida@aksu.cz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917166"/>
          </a:xfrm>
        </p:spPr>
        <p:txBody>
          <a:bodyPr/>
          <a:lstStyle/>
          <a:p>
            <a:pPr algn="ctr"/>
            <a:r>
              <a:rPr lang="cs-CZ" sz="5400" dirty="0"/>
              <a:t>Veřejné zakázky </a:t>
            </a:r>
            <a:r>
              <a:rPr lang="cs-CZ" sz="5400"/>
              <a:t>v oblasti </a:t>
            </a:r>
            <a:r>
              <a:rPr lang="cs-CZ" sz="5400" dirty="0"/>
              <a:t>stavebních investic a služeb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Lubor Šída</a:t>
            </a:r>
          </a:p>
        </p:txBody>
      </p:sp>
    </p:spTree>
    <p:extLst>
      <p:ext uri="{BB962C8B-B14F-4D97-AF65-F5344CB8AC3E}">
        <p14:creationId xmlns:p14="http://schemas.microsoft.com/office/powerpoint/2010/main" val="59413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Změny cen materiálů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Jeden z nejpalčivějších problémů dneška – přitom se ani není jasné, jak moc je palčivý – někdo hovoří o desítkách procent navýšení, někdo o jednotkách;</a:t>
            </a:r>
          </a:p>
          <a:p>
            <a:r>
              <a:rPr lang="cs-CZ" dirty="0"/>
              <a:t>Faktem však je, že má obrovský dopad do dotačních zakázek, protože bude posuzováno z pohledu podstatné či nepodstatné změny smlouvy s rizikem udělení korekce;</a:t>
            </a:r>
          </a:p>
          <a:p>
            <a:r>
              <a:rPr lang="cs-CZ" dirty="0"/>
              <a:t>Současně je reálné, že samotné navýšení ceny nebude ze strany dotačního orgánu uhrazeno – hrozí tak dvojí finanční dopad;</a:t>
            </a:r>
          </a:p>
          <a:p>
            <a:r>
              <a:rPr lang="cs-CZ" dirty="0"/>
              <a:t>Metodicky vydalo MMR i ÚOHS svá vyjádření k dané problematice, plus jsou již u jednotlivých projektů konkrétní vyjádření CRR;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65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C239C-175E-4DD3-B510-E61D537F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49727-B288-4E10-9AA3-3C2F5810D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hlediska časovosti:</a:t>
            </a:r>
          </a:p>
          <a:p>
            <a:pPr lvl="1"/>
            <a:r>
              <a:rPr lang="cs-CZ" dirty="0"/>
              <a:t>U zakázek nevyhlášených dávat do ZD a smlouvy výhradu změny závazku dle § 100 ZZVZ;</a:t>
            </a:r>
          </a:p>
          <a:p>
            <a:pPr lvl="1"/>
            <a:r>
              <a:rPr lang="cs-CZ" dirty="0"/>
              <a:t>U smluv uzavřených v nedávné doby pečlivě zvažovat, zda rovnou požadavek na zvýšení cen neodmítnout s důvodem, že v době podání nabídky již dodavatel o navýšení ceny musel vědět;</a:t>
            </a:r>
          </a:p>
          <a:p>
            <a:pPr lvl="1"/>
            <a:r>
              <a:rPr lang="cs-CZ" dirty="0"/>
              <a:t>U smluv probíhajících delší dobu postupovat dle metodik a doporučení, viz dále: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57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64F6B-EEAE-461C-B836-C3EDC801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postupovat?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8B2AA-1FB9-4C1C-AE89-BE59973F7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první řadě – zadavatel není povinen zvýšení přijmout – byť je nepředstavitelné, že dodavatel bude pokračovat v díle;</a:t>
            </a:r>
          </a:p>
          <a:p>
            <a:r>
              <a:rPr lang="cs-CZ" dirty="0"/>
              <a:t>Za druhé – vždy, ale opravdu vždy, musí zadavatel požadovat, aby dodavatel navýšení cen naprosto precizně odůvodnil odkazem na externí zdroje (ÚRS, ceníky velkých dodavatelů apod.) – položku po položce;</a:t>
            </a:r>
          </a:p>
          <a:p>
            <a:r>
              <a:rPr lang="cs-CZ" dirty="0"/>
              <a:t>Zadavatel musí každou položku zkontrolovat a interně si odsouhlasit – zadavatel je ten, kdo odpovídá za správnost využití § 222 ZZVZ;</a:t>
            </a:r>
          </a:p>
          <a:p>
            <a:r>
              <a:rPr lang="cs-CZ" dirty="0"/>
              <a:t>Tato změna za každou cenu musí odpovídat ustanovením § 222 ZZVZ – včetně limitů!</a:t>
            </a:r>
          </a:p>
        </p:txBody>
      </p:sp>
    </p:spTree>
    <p:extLst>
      <p:ext uri="{BB962C8B-B14F-4D97-AF65-F5344CB8AC3E}">
        <p14:creationId xmlns:p14="http://schemas.microsoft.com/office/powerpoint/2010/main" val="177953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B203A-D59B-42A6-AD2B-7F2F2C8E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Možný rozpor s § 222 ZZVZ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510F9-E282-4D50-8994-F5438E793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900" dirty="0"/>
              <a:t> </a:t>
            </a:r>
            <a:r>
              <a:rPr lang="cs-CZ" dirty="0"/>
              <a:t>Závěr dotačních orgánů je jednoznačný – použít ustanovení § 223 odst. 1 ZZVZ a od smlouvy odstoupit a zbytek plnění soutěžit znovu;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Proč je těžké přijmout: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000" dirty="0"/>
              <a:t>Přihlásí se někdo?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000" dirty="0"/>
              <a:t>Jakou cenu nabídne?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000" dirty="0"/>
              <a:t>K jakému prodloužení dokončení dojde?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000" dirty="0"/>
              <a:t>Stihnu konec dotace?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2000" dirty="0"/>
              <a:t>Převezme nový dodavatel záruky?</a:t>
            </a:r>
          </a:p>
          <a:p>
            <a:r>
              <a:rPr lang="cs-CZ" dirty="0"/>
              <a:t> Zadavatel tak bude spíše myšlenkově směřovat k přijetí změny, nikoli k jejímu odmítnutí – soulad s 3E.</a:t>
            </a:r>
          </a:p>
        </p:txBody>
      </p:sp>
    </p:spTree>
    <p:extLst>
      <p:ext uri="{BB962C8B-B14F-4D97-AF65-F5344CB8AC3E}">
        <p14:creationId xmlns:p14="http://schemas.microsoft.com/office/powerpoint/2010/main" val="22611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19DEF-41BC-45BF-990F-464AB3FD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Jaký odst. § 222 ZZVZ použít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2C22F-60A0-4DB3-B305-F529D67C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Pokud mám precizně odůvodněno, nechci odstoupit a chci dokončit, co dál?</a:t>
            </a:r>
          </a:p>
          <a:p>
            <a:pPr lvl="1"/>
            <a:r>
              <a:rPr lang="cs-CZ" sz="2000" dirty="0"/>
              <a:t>Nejbezpečnější směřovat do § 222 odst. 4 ZZVZ – i tak musí být ale odůvodněno! Do 15% hodnoty zakázky mám naději, že ustojím;</a:t>
            </a:r>
          </a:p>
          <a:p>
            <a:pPr lvl="1"/>
            <a:r>
              <a:rPr lang="cs-CZ" sz="2000" dirty="0"/>
              <a:t>POZOR! Pouhé zvýšení ceny a odst. 4 nelze použít jako odůvodnění prodloužení termínu! Fakticky jde jen podle odst. 6 a nikoli pouze odkazem na navýšení ceny;</a:t>
            </a:r>
          </a:p>
          <a:p>
            <a:pPr lvl="1"/>
            <a:r>
              <a:rPr lang="cs-CZ" sz="2000" dirty="0"/>
              <a:t> co když mám více než 15%? Teoreticky podle odst. 6 (odvážný pohled) – nemohu ale dát záruku, že projde přes dotační orgán – do rozhodnutí není jisté.</a:t>
            </a:r>
          </a:p>
        </p:txBody>
      </p:sp>
    </p:spTree>
    <p:extLst>
      <p:ext uri="{BB962C8B-B14F-4D97-AF65-F5344CB8AC3E}">
        <p14:creationId xmlns:p14="http://schemas.microsoft.com/office/powerpoint/2010/main" val="51435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45542-9B10-4765-97FD-3D68F694B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nad tím přemýšlet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21FDF-48F8-4E8F-AEBA-177E0B00F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i="1" dirty="0"/>
              <a:t> </a:t>
            </a:r>
            <a:r>
              <a:rPr lang="cs-CZ" dirty="0"/>
              <a:t>je potřeba mít připraveny důkazy – dotační orgány i ÚOHS budou sbírat informace z mnoha zakázek, tedy budou mít porovnání – čím více bude </a:t>
            </a:r>
            <a:r>
              <a:rPr lang="cs-CZ" b="1" u="sng" dirty="0"/>
              <a:t>objektivních důkazů</a:t>
            </a:r>
            <a:r>
              <a:rPr lang="cs-CZ" dirty="0"/>
              <a:t>, tím větší naděje je na úspěch;</a:t>
            </a:r>
          </a:p>
          <a:p>
            <a:r>
              <a:rPr lang="cs-CZ" dirty="0"/>
              <a:t>Je potřeba být spíše odmítavý než vstřícný vůči dodavateli – jemu fakticky nic nehrozí – pozor, pohlídat si, aby tím dodavatel nesanoval podcenění nabídky!</a:t>
            </a:r>
          </a:p>
          <a:p>
            <a:r>
              <a:rPr lang="cs-CZ" dirty="0"/>
              <a:t> pozor na prodloužení termínu – nutno dát i do souvislostí s předchozí (ne)činností dodavatele - prodloužení je vždy zvažováno jako možná podstatná změna;</a:t>
            </a:r>
          </a:p>
          <a:p>
            <a:r>
              <a:rPr lang="cs-CZ" dirty="0"/>
              <a:t>Pozor na převzetí nebezpečí změny okolností dle §1765 OZ.</a:t>
            </a:r>
          </a:p>
        </p:txBody>
      </p:sp>
    </p:spTree>
    <p:extLst>
      <p:ext uri="{BB962C8B-B14F-4D97-AF65-F5344CB8AC3E}">
        <p14:creationId xmlns:p14="http://schemas.microsoft.com/office/powerpoint/2010/main" val="58479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7" y="585215"/>
            <a:ext cx="10373215" cy="5505483"/>
          </a:xfrm>
        </p:spPr>
        <p:txBody>
          <a:bodyPr>
            <a:normAutofit/>
          </a:bodyPr>
          <a:lstStyle/>
          <a:p>
            <a:r>
              <a:rPr lang="cs-CZ" dirty="0"/>
              <a:t>Děkuji za Vaši pozornost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Mgr. Lubor Šída: </a:t>
            </a:r>
            <a:r>
              <a:rPr lang="cs-CZ" dirty="0">
                <a:hlinkClick r:id="rId2"/>
              </a:rPr>
              <a:t>sida@aksu.cz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1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1633</TotalTime>
  <Words>596</Words>
  <Application>Microsoft Office PowerPoint</Application>
  <PresentationFormat>Širokoúhlá obrazovka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Veřejné zakázky v oblasti stavebních investic a služeb</vt:lpstr>
      <vt:lpstr>Změny cen materiálů</vt:lpstr>
      <vt:lpstr>Výsledek</vt:lpstr>
      <vt:lpstr>Jak postupovat?</vt:lpstr>
      <vt:lpstr>Možný rozpor s § 222 ZZVZ</vt:lpstr>
      <vt:lpstr>Jaký odst. § 222 ZZVZ použít</vt:lpstr>
      <vt:lpstr>Jak nad tím přemýšlet</vt:lpstr>
      <vt:lpstr>Děkuji za Vaši pozornost   Mgr. Lubor Šída: sida@aksu.cz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zadávacích řízeních</dc:title>
  <dc:creator>Michal Čermák</dc:creator>
  <cp:lastModifiedBy>Bielesz Petr, Mgr.</cp:lastModifiedBy>
  <cp:revision>73</cp:revision>
  <dcterms:created xsi:type="dcterms:W3CDTF">2016-02-23T02:30:07Z</dcterms:created>
  <dcterms:modified xsi:type="dcterms:W3CDTF">2021-10-19T07:56:50Z</dcterms:modified>
</cp:coreProperties>
</file>